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7" r:id="rId9"/>
    <p:sldId id="279" r:id="rId10"/>
    <p:sldId id="278" r:id="rId11"/>
    <p:sldId id="277" r:id="rId12"/>
    <p:sldId id="268" r:id="rId13"/>
    <p:sldId id="274" r:id="rId14"/>
    <p:sldId id="270" r:id="rId15"/>
    <p:sldId id="281" r:id="rId16"/>
    <p:sldId id="282" r:id="rId17"/>
    <p:sldId id="283" r:id="rId18"/>
    <p:sldId id="284" r:id="rId19"/>
    <p:sldId id="285" r:id="rId20"/>
    <p:sldId id="280" r:id="rId21"/>
    <p:sldId id="263" r:id="rId22"/>
    <p:sldId id="265" r:id="rId23"/>
    <p:sldId id="266" r:id="rId24"/>
    <p:sldId id="286" r:id="rId25"/>
    <p:sldId id="26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B0D"/>
    <a:srgbClr val="C9F721"/>
    <a:srgbClr val="D3DF63"/>
    <a:srgbClr val="D5FC46"/>
    <a:srgbClr val="8FC3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53FF4-7AA7-EE7E-FE2A-77F191E74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E76B1C-28F2-AF41-26C7-4262BDD49C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BAE73-54C8-D3BE-3108-F9100E353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6117-0B94-4E07-87EB-2408619B7CFC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C2377-59D3-5B58-0924-8674A1A3F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8F2E2-36D9-A3DF-62FB-E32080055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83BC-0026-4535-9DCD-82192E058B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59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18F1C-EBB9-84BB-E7CC-700844260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F29592-357F-C4D8-997E-D5F7BE2BC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ECE61-268A-9961-CC06-772B37106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6117-0B94-4E07-87EB-2408619B7CFC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D524B-6B98-D776-04B0-426C23D3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6E383-AD77-B5EB-310D-C0137FF95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83BC-0026-4535-9DCD-82192E058B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217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A81BF-DBF7-A62B-85F9-9D1593B7D6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EFAB85-6858-2FAE-55ED-2B5E84B0C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EA1CC-C94A-6C09-1A2B-8CCD13FCB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6117-0B94-4E07-87EB-2408619B7CFC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BB878-59C3-1ABB-C140-FDE0BF47D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58E15-4928-2304-C012-FD87B7D7A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83BC-0026-4535-9DCD-82192E058B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24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31CA-829E-3DCF-C234-DF9B608D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549F-1A6F-7A5A-50DF-C90B5781A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5AFDF-D97F-660C-09DB-6A6AE95BB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6117-0B94-4E07-87EB-2408619B7CFC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FCD75-2030-CB32-7C7A-05BBC9B49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96F25-C6D6-B0A2-8C7A-CA1B146C8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83BC-0026-4535-9DCD-82192E058B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36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41C6B-BBC2-0FF4-42DD-CCCB5C8C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2A70F-0E91-06BF-1A3D-38DB10612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115AC-3AEF-DCCC-4EDC-F3A934CF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6117-0B94-4E07-87EB-2408619B7CFC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9E421-9451-296F-EE1C-B4E4BB71C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35541-42FB-9BD5-9DF8-FED976835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83BC-0026-4535-9DCD-82192E058B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782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0F1AF-FC8A-6C54-8E5B-031B59E39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A8882-2029-FE01-516C-2EDF096C0E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4E2B73-1E06-5038-F9B9-7BBC7DB48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CF44B-23B8-9487-6D73-9CDF9F65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6117-0B94-4E07-87EB-2408619B7CFC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5424E-3AE9-D9EF-447E-2B083DC04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03250-F849-E118-D38B-D31AA9D85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83BC-0026-4535-9DCD-82192E058B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856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695A6-F2A0-58DB-6640-9CE975D95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71D12-7393-3F98-A9D2-E76A603A8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D7671-A352-A7BC-2B75-B2EDDF96A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DE918B-8CB3-F644-D201-85B7BAA6CE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781022-8A22-9B88-2DE7-F7DC46F84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03278E-E828-C16F-405B-B17F5021E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6117-0B94-4E07-87EB-2408619B7CFC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8CA43E-D9A9-43CB-9195-5DF13116B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DD998B-0B0B-9CC5-4FC1-BB8F31C52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83BC-0026-4535-9DCD-82192E058B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74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1603B-17C2-C51C-ED9B-8FCE8A01B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E59452-EC67-CDD1-56E3-47EF26FBF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6117-0B94-4E07-87EB-2408619B7CFC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1EF659-049D-9247-4C57-947E41F90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07637-1414-1A0E-22FE-BEAB4082A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83BC-0026-4535-9DCD-82192E058B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38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23445E-C2ED-44AB-B84A-AD4E63F6E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6117-0B94-4E07-87EB-2408619B7CFC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A419B5-B21D-10E1-E047-12C977C91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979C2-B19D-7E70-A2DE-02A181E23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83BC-0026-4535-9DCD-82192E058B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208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294E-24A8-B794-6DE0-A29C1CA9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59EF4-DECC-17F2-0195-5431E5328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920EBC-C13B-8C57-5AC2-F8ABBBE4DE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BF757-3E76-DFE6-C8EE-7A4F727C5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6117-0B94-4E07-87EB-2408619B7CFC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ABEB6C-FDA3-C6F5-AA00-AB6336DDD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33709-882D-782B-8847-830A51B10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83BC-0026-4535-9DCD-82192E058B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89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923B-5122-6581-21F0-8B0FEB41D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44159B-2303-D710-5C36-2E170C1676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26F3B3-4AE7-E04C-B27D-C87F2428E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452BC-8E9E-16B8-5559-427A23787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6117-0B94-4E07-87EB-2408619B7CFC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BAF64-EECF-D672-24B9-EF9ABCFF1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36327-AF44-6108-0557-2472DB50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C83BC-0026-4535-9DCD-82192E058B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194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F0EEC3-F74D-7CEB-E6BA-C34CA4C34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DA6F0-80C2-2546-AEB4-2943EB677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75847-AF2C-A10F-8A6C-F2B7A778E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B6117-0B94-4E07-87EB-2408619B7CFC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8D8AE-1665-C2B9-6683-550362E3E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25CAB-9C9A-CAB8-4E7D-AD1F87235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C83BC-0026-4535-9DCD-82192E058B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582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49CE-A825-CAFB-D8E2-C79840D6E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2425"/>
            <a:ext cx="9144000" cy="1766888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7030A0"/>
                </a:solidFill>
                <a:latin typeface="Algerian" panose="04020705040A02060702" pitchFamily="82" charset="0"/>
                <a:cs typeface="Aharoni" panose="02010803020104030203" pitchFamily="2" charset="-79"/>
              </a:rPr>
              <a:t>23IT301 WEB TECHNOLOGY USING REACT</a:t>
            </a:r>
            <a:endParaRPr lang="en-IN" sz="5400" dirty="0">
              <a:solidFill>
                <a:srgbClr val="7030A0"/>
              </a:solidFill>
              <a:latin typeface="Algerian" panose="04020705040A02060702" pitchFamily="82" charset="0"/>
              <a:cs typeface="Aharoni" panose="02010803020104030203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1F7C81-1126-D9F2-472F-F573BC00D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4437" y="3614739"/>
            <a:ext cx="6705600" cy="2743200"/>
          </a:xfrm>
        </p:spPr>
        <p:txBody>
          <a:bodyPr>
            <a:normAutofit lnSpcReduction="10000"/>
          </a:bodyPr>
          <a:lstStyle/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JOSHUA ARNOLD LEO (727823TUCS122)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MADUGULA PRAVEEN KUMAR (727823TUCS143)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KAVIYA H (727823TUCS30)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JAVID AFZAL S (727823TUCS118)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27DF2E-7A3E-5647-F2F2-E93AECBF4C7B}"/>
              </a:ext>
            </a:extLst>
          </p:cNvPr>
          <p:cNvSpPr txBox="1">
            <a:spLocks/>
          </p:cNvSpPr>
          <p:nvPr/>
        </p:nvSpPr>
        <p:spPr>
          <a:xfrm>
            <a:off x="1214437" y="2305049"/>
            <a:ext cx="9763125" cy="9382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Hotel Booking System</a:t>
            </a:r>
            <a:endParaRPr lang="en-IN" sz="5400" dirty="0">
              <a:solidFill>
                <a:schemeClr val="accent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074" name="Picture 2" descr="Why I use React JS. Being new to the world of JavaScript… | by Lina Yee |  DataDrivenInvestor">
            <a:extLst>
              <a:ext uri="{FF2B5EF4-FFF2-40B4-BE49-F238E27FC236}">
                <a16:creationId xmlns:a16="http://schemas.microsoft.com/office/drawing/2014/main" id="{3F0F396C-1730-49CB-C546-8C948F58D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088" y="3674271"/>
            <a:ext cx="3713274" cy="26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78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C380-977A-1B8A-A423-B605880C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42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Algerian" panose="04020705040A02060702" pitchFamily="82" charset="0"/>
              </a:rPr>
              <a:t>COMPONENTS USED:</a:t>
            </a:r>
            <a:endParaRPr lang="en-IN" dirty="0">
              <a:solidFill>
                <a:srgbClr val="7030A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E21D2-34E1-6583-40C2-40A262499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0154"/>
            <a:ext cx="4374823" cy="52622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3. LoginPage.js: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Styles: </a:t>
            </a:r>
            <a:r>
              <a:rPr lang="en-US" sz="1600" dirty="0"/>
              <a:t>Uses the styles available in </a:t>
            </a:r>
            <a:r>
              <a:rPr lang="en-US" sz="1600" b="1" dirty="0"/>
              <a:t>LoginPage.css</a:t>
            </a:r>
            <a:r>
              <a:rPr lang="en-US" sz="1600" dirty="0"/>
              <a:t> to make the pages look attractive.</a:t>
            </a:r>
            <a:endParaRPr lang="en-I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IN" sz="2400" b="1" dirty="0">
                <a:solidFill>
                  <a:srgbClr val="7030A0"/>
                </a:solidFill>
              </a:rPr>
              <a:t>Work:</a:t>
            </a:r>
            <a:r>
              <a:rPr lang="en-IN" sz="2400" dirty="0"/>
              <a:t> </a:t>
            </a:r>
            <a:r>
              <a:rPr lang="en-US" sz="1600" dirty="0"/>
              <a:t>Provides a secure login interface for application users, enabling them to book hotel rooms and provide feedback about the application.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Components Rendered: </a:t>
            </a:r>
            <a:r>
              <a:rPr lang="en-US" sz="1600" dirty="0"/>
              <a:t>Navbar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useNavigate</a:t>
            </a:r>
            <a:r>
              <a:rPr lang="en-US" sz="1600" b="1" dirty="0"/>
              <a:t> : </a:t>
            </a:r>
            <a:r>
              <a:rPr lang="en-US" sz="1600" dirty="0"/>
              <a:t>A component that is used to navigate to different pages programmatically.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useState: </a:t>
            </a:r>
            <a:r>
              <a:rPr lang="en-US" sz="1600" dirty="0"/>
              <a:t> A component that is used to maintain the state of the object in a functional component.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24E30-BE0C-9592-26D4-0B0DC1BF2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896" y="1195080"/>
            <a:ext cx="5323927" cy="525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8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C380-977A-1B8A-A423-B605880C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42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Algerian" panose="04020705040A02060702" pitchFamily="82" charset="0"/>
              </a:rPr>
              <a:t>COMPONENTS USED:</a:t>
            </a:r>
            <a:endParaRPr lang="en-IN" dirty="0">
              <a:solidFill>
                <a:srgbClr val="7030A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E21D2-34E1-6583-40C2-40A262499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0154"/>
            <a:ext cx="4374823" cy="52622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4. </a:t>
            </a:r>
            <a:r>
              <a:rPr lang="en-US" b="1" dirty="0" err="1">
                <a:solidFill>
                  <a:srgbClr val="7030A0"/>
                </a:solidFill>
              </a:rPr>
              <a:t>LoginPage</a:t>
            </a:r>
            <a:r>
              <a:rPr lang="en-US" b="1" dirty="0">
                <a:solidFill>
                  <a:srgbClr val="7030A0"/>
                </a:solidFill>
              </a:rPr>
              <a:t> 1.js: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Styles: </a:t>
            </a:r>
            <a:r>
              <a:rPr lang="en-US" sz="1600" dirty="0"/>
              <a:t>Uses the styles available in </a:t>
            </a:r>
            <a:r>
              <a:rPr lang="en-US" sz="1600" b="1" dirty="0"/>
              <a:t>LoginPage 1.css</a:t>
            </a:r>
            <a:r>
              <a:rPr lang="en-US" sz="1600" dirty="0"/>
              <a:t> to make the content look pleasing.</a:t>
            </a:r>
            <a:endParaRPr lang="en-I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IN" sz="2400" b="1" dirty="0">
                <a:solidFill>
                  <a:srgbClr val="7030A0"/>
                </a:solidFill>
              </a:rPr>
              <a:t>Work:</a:t>
            </a:r>
            <a:r>
              <a:rPr lang="en-IN" sz="2400" dirty="0"/>
              <a:t> </a:t>
            </a:r>
            <a:r>
              <a:rPr lang="en-US" sz="1600" dirty="0"/>
              <a:t>Provides a secure login interface for application admins, enabling them to manage and supervise the application efficiently.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Components Rendered: </a:t>
            </a:r>
            <a:r>
              <a:rPr lang="en-US" sz="1600" dirty="0"/>
              <a:t>Navbar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useNavigate</a:t>
            </a:r>
            <a:r>
              <a:rPr lang="en-US" sz="1600" b="1" dirty="0"/>
              <a:t> : </a:t>
            </a:r>
            <a:r>
              <a:rPr lang="en-US" sz="1600" dirty="0"/>
              <a:t>A component that is used to navigate to different pages programmatically.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useState: </a:t>
            </a:r>
            <a:r>
              <a:rPr lang="en-US" sz="1600" dirty="0"/>
              <a:t> A component that is used to maintain the state of the object in a functional component.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6F2C4-8CDE-8FFA-5380-9C0F8915B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38179"/>
            <a:ext cx="5449502" cy="526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C380-977A-1B8A-A423-B605880C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Algerian" panose="04020705040A02060702" pitchFamily="82" charset="0"/>
              </a:rPr>
              <a:t>COMPONENTS USED:</a:t>
            </a:r>
            <a:endParaRPr lang="en-IN" dirty="0">
              <a:solidFill>
                <a:srgbClr val="7030A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E21D2-34E1-6583-40C2-40A262499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482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5. About.js: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Styles: </a:t>
            </a:r>
            <a:r>
              <a:rPr lang="en-US" sz="1600" dirty="0"/>
              <a:t>Uses the styles available in </a:t>
            </a:r>
            <a:r>
              <a:rPr lang="en-US" sz="1600" b="1" dirty="0"/>
              <a:t>About.css</a:t>
            </a:r>
            <a:r>
              <a:rPr lang="en-US" sz="1600" dirty="0"/>
              <a:t> to make the content pleasing and visually appealing</a:t>
            </a:r>
            <a:endParaRPr lang="en-I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IN" sz="2400" b="1" dirty="0">
                <a:solidFill>
                  <a:srgbClr val="7030A0"/>
                </a:solidFill>
              </a:rPr>
              <a:t>Work:</a:t>
            </a:r>
            <a:r>
              <a:rPr lang="en-IN" sz="2400" dirty="0"/>
              <a:t> </a:t>
            </a:r>
            <a:r>
              <a:rPr lang="en-US" sz="1600" dirty="0"/>
              <a:t>Gives a description about the application, its specialties and motive of the application.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Components Rendered: </a:t>
            </a:r>
            <a:r>
              <a:rPr lang="en-US" sz="1600" dirty="0"/>
              <a:t>Navbar</a:t>
            </a:r>
            <a:endParaRPr lang="en-US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32635-A3CC-308B-C931-69F0EB85C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3023" y="1825625"/>
            <a:ext cx="6842059" cy="377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9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C380-977A-1B8A-A423-B605880C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40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Algerian" panose="04020705040A02060702" pitchFamily="82" charset="0"/>
              </a:rPr>
              <a:t>COMPONENTS USED:</a:t>
            </a:r>
            <a:endParaRPr lang="en-IN" dirty="0">
              <a:solidFill>
                <a:srgbClr val="7030A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E21D2-34E1-6583-40C2-40A262499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482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6. Contact.js: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Styles: </a:t>
            </a:r>
            <a:r>
              <a:rPr lang="en-US" sz="1600" dirty="0"/>
              <a:t>Uses the styles available in </a:t>
            </a:r>
            <a:r>
              <a:rPr lang="en-US" sz="1600" b="1" dirty="0"/>
              <a:t>Contact.css</a:t>
            </a:r>
            <a:r>
              <a:rPr lang="en-US" sz="1600" dirty="0"/>
              <a:t> to make the content attractive.</a:t>
            </a:r>
            <a:endParaRPr lang="en-I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IN" sz="2400" b="1" dirty="0">
                <a:solidFill>
                  <a:srgbClr val="7030A0"/>
                </a:solidFill>
              </a:rPr>
              <a:t>Work: </a:t>
            </a:r>
            <a:r>
              <a:rPr lang="en-US" sz="1600" dirty="0"/>
              <a:t>Provides a form for the user to contact the admin of the application for any issues or grievances.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Components Rendered: </a:t>
            </a:r>
            <a:r>
              <a:rPr lang="en-US" sz="1600" dirty="0"/>
              <a:t>Navbar</a:t>
            </a:r>
            <a:endParaRPr lang="en-US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05574-85D2-1216-19A5-C76D7D5B0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413" y="1371827"/>
            <a:ext cx="6138214" cy="527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C380-977A-1B8A-A423-B605880C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Algerian" panose="04020705040A02060702" pitchFamily="82" charset="0"/>
              </a:rPr>
              <a:t>COMPONENTS USED:</a:t>
            </a:r>
            <a:endParaRPr lang="en-IN" dirty="0">
              <a:solidFill>
                <a:srgbClr val="7030A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E21D2-34E1-6583-40C2-40A262499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482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7. HomePage.js: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Styles: </a:t>
            </a:r>
            <a:r>
              <a:rPr lang="en-US" sz="1600" dirty="0"/>
              <a:t>Uses the styles available in </a:t>
            </a:r>
            <a:r>
              <a:rPr lang="en-US" sz="1600" b="1" dirty="0"/>
              <a:t>HomePage.css</a:t>
            </a:r>
            <a:r>
              <a:rPr lang="en-US" sz="1600" dirty="0"/>
              <a:t> to make the content aesthetic</a:t>
            </a:r>
            <a:endParaRPr lang="en-I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IN" sz="2400" b="1" dirty="0">
                <a:solidFill>
                  <a:srgbClr val="7030A0"/>
                </a:solidFill>
              </a:rPr>
              <a:t>Work:</a:t>
            </a:r>
            <a:r>
              <a:rPr lang="en-IN" sz="2400" dirty="0"/>
              <a:t> </a:t>
            </a:r>
            <a:r>
              <a:rPr lang="en-US" sz="1600" dirty="0"/>
              <a:t>Provides a page to explore the application along with navigation bar.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Components Rendered: </a:t>
            </a:r>
            <a:r>
              <a:rPr lang="en-US" sz="1600" dirty="0"/>
              <a:t>Navbar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useNavigate</a:t>
            </a:r>
            <a:r>
              <a:rPr lang="en-US" sz="1600" b="1" dirty="0"/>
              <a:t> : </a:t>
            </a:r>
            <a:r>
              <a:rPr lang="en-US" sz="1600" dirty="0"/>
              <a:t>A component that is used to navigate to different pages programmatically.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B92D2-7A08-EDC5-D43B-17A06D3ED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390" y="1592208"/>
            <a:ext cx="7300602" cy="367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6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C380-977A-1B8A-A423-B605880C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42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Algerian" panose="04020705040A02060702" pitchFamily="82" charset="0"/>
              </a:rPr>
              <a:t>COMPONENTS USED:</a:t>
            </a:r>
            <a:endParaRPr lang="en-IN" dirty="0">
              <a:solidFill>
                <a:srgbClr val="7030A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E21D2-34E1-6583-40C2-40A262499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0154"/>
            <a:ext cx="4374823" cy="52622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8. HotelListings.js: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Styles: </a:t>
            </a:r>
            <a:r>
              <a:rPr lang="en-US" sz="1600" dirty="0"/>
              <a:t>Uses the styles available in </a:t>
            </a:r>
            <a:r>
              <a:rPr lang="en-US" sz="1600" b="1" dirty="0"/>
              <a:t>HotelListings.css</a:t>
            </a:r>
            <a:r>
              <a:rPr lang="en-US" sz="1600" dirty="0"/>
              <a:t> to make the pages look aesthetic.</a:t>
            </a:r>
            <a:endParaRPr lang="en-I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IN" sz="2400" b="1" dirty="0">
                <a:solidFill>
                  <a:srgbClr val="7030A0"/>
                </a:solidFill>
              </a:rPr>
              <a:t>Work:</a:t>
            </a:r>
            <a:r>
              <a:rPr lang="en-IN" sz="2400" dirty="0"/>
              <a:t> </a:t>
            </a:r>
            <a:r>
              <a:rPr lang="en-US" sz="1600" dirty="0"/>
              <a:t>Provides list of hotels for the users to book rooms along with the detail whether room is available in the hotel.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Components Rendered: </a:t>
            </a:r>
            <a:r>
              <a:rPr lang="en-US" sz="1600" dirty="0"/>
              <a:t>Navbar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useNavigate</a:t>
            </a:r>
            <a:r>
              <a:rPr lang="en-US" sz="1600" b="1" dirty="0"/>
              <a:t> : </a:t>
            </a:r>
            <a:r>
              <a:rPr lang="en-US" sz="1600" dirty="0"/>
              <a:t>A component that is used to navigate to different pages programmatically.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useState: </a:t>
            </a:r>
            <a:r>
              <a:rPr lang="en-US" sz="1600" dirty="0"/>
              <a:t> A component that is used to maintain the state of the object in a functional component.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6C73B-6AB2-306C-6444-C00528C45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395" y="1370154"/>
            <a:ext cx="6767971" cy="47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7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C380-977A-1B8A-A423-B605880C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566"/>
            <a:ext cx="10515600" cy="850935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Algerian" panose="04020705040A02060702" pitchFamily="82" charset="0"/>
              </a:rPr>
              <a:t>COMPONENTS USED:</a:t>
            </a:r>
            <a:endParaRPr lang="en-IN" dirty="0">
              <a:solidFill>
                <a:srgbClr val="7030A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E21D2-34E1-6583-40C2-40A262499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6501"/>
            <a:ext cx="4374823" cy="555593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9. RoomAvailability.js: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Styles: </a:t>
            </a:r>
            <a:r>
              <a:rPr lang="en-US" sz="1600" b="1" dirty="0"/>
              <a:t>RoomAvailability.css</a:t>
            </a:r>
            <a:endParaRPr lang="en-I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IN" sz="2400" b="1" dirty="0">
                <a:solidFill>
                  <a:srgbClr val="7030A0"/>
                </a:solidFill>
              </a:rPr>
              <a:t>Work:</a:t>
            </a:r>
            <a:r>
              <a:rPr lang="en-IN" sz="2400" dirty="0"/>
              <a:t> </a:t>
            </a:r>
            <a:r>
              <a:rPr lang="en-US" sz="1600" dirty="0"/>
              <a:t>Checks the room availability based on the check-in and check-out date.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Components Rendered: </a:t>
            </a:r>
            <a:r>
              <a:rPr lang="en-US" sz="1600" dirty="0"/>
              <a:t>Navbar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useState: </a:t>
            </a:r>
            <a:r>
              <a:rPr lang="en-US" sz="1600" dirty="0"/>
              <a:t> A hook that is used to maintain the state of the object in a functional component.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useNavigate</a:t>
            </a:r>
            <a:r>
              <a:rPr lang="en-US" sz="1600" b="1" dirty="0"/>
              <a:t> : </a:t>
            </a:r>
            <a:r>
              <a:rPr lang="en-US" sz="1600" dirty="0"/>
              <a:t>A hook that is used to navigate to different pages programmatically.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useEffect</a:t>
            </a:r>
            <a:r>
              <a:rPr lang="en-US" sz="1600" b="1" dirty="0"/>
              <a:t> : </a:t>
            </a:r>
            <a:r>
              <a:rPr lang="en-US" sz="1600" dirty="0"/>
              <a:t>A hook that is used to update the changes that is made in the state.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useParams</a:t>
            </a:r>
            <a:r>
              <a:rPr lang="en-US" sz="1600" b="1" dirty="0"/>
              <a:t> : </a:t>
            </a:r>
            <a:r>
              <a:rPr lang="en-US" sz="1600" dirty="0"/>
              <a:t>A hook that is used to access the parameters from the URLs.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600" dirty="0"/>
          </a:p>
          <a:p>
            <a:pPr marL="0" indent="0">
              <a:lnSpc>
                <a:spcPct val="150000"/>
              </a:lnSpc>
              <a:buNone/>
            </a:pPr>
            <a:endParaRPr lang="en-US" sz="1600" dirty="0"/>
          </a:p>
          <a:p>
            <a:pPr marL="0" indent="0">
              <a:lnSpc>
                <a:spcPct val="150000"/>
              </a:lnSpc>
              <a:buNone/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24B0FC-21FE-F22B-5478-9F1C920BC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176" y="1782214"/>
            <a:ext cx="6585011" cy="41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5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C380-977A-1B8A-A423-B605880C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566"/>
            <a:ext cx="10515600" cy="850935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Algerian" panose="04020705040A02060702" pitchFamily="82" charset="0"/>
              </a:rPr>
              <a:t>COMPONENTS USED:</a:t>
            </a:r>
            <a:endParaRPr lang="en-IN" dirty="0">
              <a:solidFill>
                <a:srgbClr val="7030A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E21D2-34E1-6583-40C2-40A262499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6501"/>
            <a:ext cx="4374823" cy="555593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10. BookingForm.js: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Styles: </a:t>
            </a:r>
            <a:r>
              <a:rPr lang="en-US" sz="1600" b="1" dirty="0"/>
              <a:t>BookingForm.css</a:t>
            </a:r>
            <a:endParaRPr lang="en-I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IN" sz="2400" b="1" dirty="0">
                <a:solidFill>
                  <a:srgbClr val="7030A0"/>
                </a:solidFill>
              </a:rPr>
              <a:t>Work:</a:t>
            </a:r>
            <a:r>
              <a:rPr lang="en-IN" sz="2400" dirty="0"/>
              <a:t> </a:t>
            </a:r>
            <a:r>
              <a:rPr lang="en-US" sz="1600" dirty="0"/>
              <a:t>Users select the room type (single, double or deluxe) and number of rooms required along with his personal details with payment method to proceed to confirmation.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Components Rendered: </a:t>
            </a:r>
            <a:r>
              <a:rPr lang="en-US" sz="1600" dirty="0"/>
              <a:t>Navbar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useState: </a:t>
            </a:r>
            <a:r>
              <a:rPr lang="en-US" sz="1600" dirty="0"/>
              <a:t> A hook that is used to maintain the state of the object in a functional component.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useNavigate</a:t>
            </a:r>
            <a:r>
              <a:rPr lang="en-US" sz="1600" b="1" dirty="0"/>
              <a:t> : </a:t>
            </a:r>
            <a:r>
              <a:rPr lang="en-US" sz="1600" dirty="0"/>
              <a:t>A hook that is used to navigate to different pages programmatically.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useLocation</a:t>
            </a:r>
            <a:r>
              <a:rPr lang="en-US" sz="1600" b="1" dirty="0"/>
              <a:t> : </a:t>
            </a:r>
            <a:r>
              <a:rPr lang="en-US" sz="1600" dirty="0"/>
              <a:t>A hook that is used to access the properties(here-state) of the current location(URL).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600" dirty="0"/>
          </a:p>
          <a:p>
            <a:pPr marL="0" indent="0">
              <a:lnSpc>
                <a:spcPct val="150000"/>
              </a:lnSpc>
              <a:buNone/>
            </a:pPr>
            <a:endParaRPr lang="en-US" sz="1600" dirty="0"/>
          </a:p>
          <a:p>
            <a:pPr marL="0" indent="0">
              <a:lnSpc>
                <a:spcPct val="150000"/>
              </a:lnSpc>
              <a:buNone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39343-1F52-3813-855D-35983239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487" y="1076501"/>
            <a:ext cx="6231929" cy="543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0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C380-977A-1B8A-A423-B605880C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566"/>
            <a:ext cx="10515600" cy="850935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Algerian" panose="04020705040A02060702" pitchFamily="82" charset="0"/>
              </a:rPr>
              <a:t>COMPONENTS USED:</a:t>
            </a:r>
            <a:endParaRPr lang="en-IN" dirty="0">
              <a:solidFill>
                <a:srgbClr val="7030A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E21D2-34E1-6583-40C2-40A262499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6501"/>
            <a:ext cx="4374823" cy="555593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11. BookingConfirmation.js: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Styles: </a:t>
            </a:r>
            <a:r>
              <a:rPr lang="en-US" sz="1600" b="1" dirty="0"/>
              <a:t>BookingConfirmation.css</a:t>
            </a:r>
            <a:endParaRPr lang="en-I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IN" sz="2400" b="1" dirty="0">
                <a:solidFill>
                  <a:srgbClr val="7030A0"/>
                </a:solidFill>
              </a:rPr>
              <a:t>Work:</a:t>
            </a:r>
            <a:r>
              <a:rPr lang="en-IN" sz="2400" dirty="0"/>
              <a:t> </a:t>
            </a:r>
            <a:r>
              <a:rPr lang="en-US" sz="1600" dirty="0"/>
              <a:t>Users can view the details of the room they have opted, confirm their booking and can provide feedback related to the hotel and application.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Components Rendered: </a:t>
            </a:r>
            <a:r>
              <a:rPr lang="en-US" sz="1600" dirty="0"/>
              <a:t>Navbar,  </a:t>
            </a:r>
            <a:r>
              <a:rPr lang="en-US" sz="1600" dirty="0" err="1"/>
              <a:t>UserReviews</a:t>
            </a:r>
            <a:endParaRPr lang="en-US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useState: </a:t>
            </a:r>
            <a:r>
              <a:rPr lang="en-US" sz="1600" dirty="0"/>
              <a:t> A hook that is used to maintain the state of the object in a functional component.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useLocation</a:t>
            </a:r>
            <a:r>
              <a:rPr lang="en-US" sz="1600" b="1" dirty="0"/>
              <a:t> : </a:t>
            </a:r>
            <a:r>
              <a:rPr lang="en-US" sz="1600" dirty="0"/>
              <a:t>A hook that is used to access the properties(here-state) of the current location(URL).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600" dirty="0"/>
          </a:p>
          <a:p>
            <a:pPr marL="0" indent="0">
              <a:lnSpc>
                <a:spcPct val="150000"/>
              </a:lnSpc>
              <a:buNone/>
            </a:pPr>
            <a:endParaRPr lang="en-US" sz="1600" dirty="0"/>
          </a:p>
          <a:p>
            <a:pPr marL="0" indent="0">
              <a:lnSpc>
                <a:spcPct val="150000"/>
              </a:lnSpc>
              <a:buNone/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31D56E-D630-CC05-0C85-AD5E93399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781" y="1076501"/>
            <a:ext cx="6672641" cy="530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9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C380-977A-1B8A-A423-B605880C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566"/>
            <a:ext cx="10515600" cy="850935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Algerian" panose="04020705040A02060702" pitchFamily="82" charset="0"/>
              </a:rPr>
              <a:t>COMPONENTS USED:</a:t>
            </a:r>
            <a:endParaRPr lang="en-IN" dirty="0">
              <a:solidFill>
                <a:srgbClr val="7030A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E21D2-34E1-6583-40C2-40A262499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6502"/>
            <a:ext cx="4374823" cy="5418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12. UserReview.js: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Styles: </a:t>
            </a:r>
            <a:r>
              <a:rPr lang="en-US" sz="1600" b="1" dirty="0"/>
              <a:t>UserReview.css</a:t>
            </a:r>
            <a:endParaRPr lang="en-I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IN" sz="2400" b="1" dirty="0">
                <a:solidFill>
                  <a:srgbClr val="7030A0"/>
                </a:solidFill>
              </a:rPr>
              <a:t>Work:</a:t>
            </a:r>
            <a:r>
              <a:rPr lang="en-IN" sz="2400" dirty="0"/>
              <a:t> </a:t>
            </a:r>
            <a:r>
              <a:rPr lang="en-US" sz="1600" dirty="0"/>
              <a:t>Contains a form to receive feedback from the user along with past feedbacks.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Components Rendered: </a:t>
            </a:r>
            <a:r>
              <a:rPr lang="en-US" sz="1600" dirty="0"/>
              <a:t>Navbar </a:t>
            </a:r>
            <a:r>
              <a:rPr lang="en-US" sz="2400" b="1" dirty="0">
                <a:solidFill>
                  <a:srgbClr val="7030A0"/>
                </a:solidFill>
              </a:rPr>
              <a:t>useState: </a:t>
            </a:r>
            <a:r>
              <a:rPr lang="en-US" sz="1600" dirty="0"/>
              <a:t> A hook that is used to maintain the state of the object in a functional component.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useLocation</a:t>
            </a:r>
            <a:r>
              <a:rPr lang="en-US" sz="1600" b="1" dirty="0"/>
              <a:t> : </a:t>
            </a:r>
            <a:r>
              <a:rPr lang="en-US" sz="1600" dirty="0"/>
              <a:t>A hook that is used to access the properties(here-state) of the current location(URL).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600" dirty="0"/>
          </a:p>
          <a:p>
            <a:pPr marL="0" indent="0">
              <a:lnSpc>
                <a:spcPct val="150000"/>
              </a:lnSpc>
              <a:buNone/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31D56E-D630-CC05-0C85-AD5E93399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781" y="1076501"/>
            <a:ext cx="6672641" cy="530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5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80EAD-FA55-B0A5-2D95-B7250E7E9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Algerian" panose="04020705040A02060702" pitchFamily="82" charset="0"/>
              </a:rPr>
              <a:t>PROJECT DESCRIPTION</a:t>
            </a:r>
            <a:endParaRPr lang="en-IN" b="1" dirty="0">
              <a:solidFill>
                <a:srgbClr val="7030A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8F79D-4044-171A-9253-209B888B9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Hotel Booking System</a:t>
            </a:r>
            <a:r>
              <a:rPr lang="en-US" dirty="0"/>
              <a:t> is a comprehensive software application designed to simplify and enhance the various operations involved in managing hotel reservations.</a:t>
            </a:r>
          </a:p>
          <a:p>
            <a:r>
              <a:rPr lang="en-US" dirty="0"/>
              <a:t>The system allows hotel staff to efficiently manage room bookings, check-in and check-out processes, and track room availability in real time.</a:t>
            </a:r>
          </a:p>
          <a:p>
            <a:r>
              <a:rPr lang="en-US" dirty="0"/>
              <a:t>The system is tailored to provide a seamless experience for both hotel staff and guests, ensuring efficient operations and high customer satisfaction.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460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C380-977A-1B8A-A423-B605880C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42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Algerian" panose="04020705040A02060702" pitchFamily="82" charset="0"/>
              </a:rPr>
              <a:t>COMPONENTS USED:</a:t>
            </a:r>
            <a:endParaRPr lang="en-IN" dirty="0">
              <a:solidFill>
                <a:srgbClr val="7030A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E21D2-34E1-6583-40C2-40A262499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0154"/>
            <a:ext cx="4374823" cy="52622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13. AdminReview.js: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Styles: </a:t>
            </a:r>
            <a:r>
              <a:rPr lang="en-US" sz="1600" dirty="0"/>
              <a:t>Uses the styles available in </a:t>
            </a:r>
            <a:r>
              <a:rPr lang="en-US" sz="1600" b="1" dirty="0"/>
              <a:t>AdminReview.css</a:t>
            </a:r>
            <a:r>
              <a:rPr lang="en-US" sz="1600" dirty="0"/>
              <a:t> to make the pages look attractive.</a:t>
            </a:r>
            <a:endParaRPr lang="en-I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IN" sz="2400" b="1" dirty="0">
                <a:solidFill>
                  <a:srgbClr val="7030A0"/>
                </a:solidFill>
              </a:rPr>
              <a:t>Work:</a:t>
            </a:r>
            <a:r>
              <a:rPr lang="en-IN" sz="2400" dirty="0"/>
              <a:t> </a:t>
            </a:r>
            <a:r>
              <a:rPr lang="en-US" sz="1600" dirty="0"/>
              <a:t>Provides feedbacks given by the users about the hotels and application along with facility to add or update hotel details.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Components Rendered: </a:t>
            </a:r>
            <a:r>
              <a:rPr lang="en-US" sz="1600" dirty="0"/>
              <a:t>Navbar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useState: </a:t>
            </a:r>
            <a:r>
              <a:rPr lang="en-US" sz="1600" dirty="0"/>
              <a:t> A component that is used to maintain the state of the object in a functional component.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2A8A9-36FE-6E4C-09E5-33EE38CA4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782" y="1370154"/>
            <a:ext cx="6104272" cy="496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6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77D8-F626-D8A8-9DC6-CD0BE0A1A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Algerian" panose="04020705040A02060702" pitchFamily="82" charset="0"/>
              </a:rPr>
              <a:t>APPLICATION CAPTURES</a:t>
            </a:r>
            <a:endParaRPr lang="en-IN" b="1" dirty="0">
              <a:solidFill>
                <a:srgbClr val="7030A0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B1ED73-428E-6513-31FE-4A900B924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39873"/>
            <a:ext cx="4857891" cy="22947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149FAC-FA51-FD21-6910-9150F85F9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909" y="1539872"/>
            <a:ext cx="4857891" cy="22947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BE8013-E0DD-53CD-A73A-B134B5014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4198168"/>
            <a:ext cx="4857890" cy="22947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433029-60EE-6BE8-1336-697B74EE5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909" y="4198168"/>
            <a:ext cx="4857890" cy="229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5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0939A-E759-13E9-3475-5CB3650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Algerian" panose="04020705040A02060702" pitchFamily="82" charset="0"/>
              </a:rPr>
              <a:t>APPLICATION CAPTURES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D36CE1-0D26-4C34-E6B4-154155807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456852" cy="21425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84ABD1-064B-FA95-D548-8F566C97A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948" y="1704589"/>
            <a:ext cx="4456852" cy="2128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5F3A51-DDD6-29CD-909B-1A987694A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50293"/>
            <a:ext cx="4456851" cy="21425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B87CAF-8534-9F83-74A7-62D7CD69C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947" y="4350292"/>
            <a:ext cx="4456851" cy="214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93758-7205-F119-A3FD-D881608D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Algerian" panose="04020705040A02060702" pitchFamily="82" charset="0"/>
              </a:rPr>
              <a:t>APPLICATION CAPTURES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F16044-FBB4-D0A8-F72C-FC8838802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551305"/>
            <a:ext cx="4725459" cy="22383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51858D-DE59-B446-AE77-AFACB9196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342" y="1551305"/>
            <a:ext cx="4725457" cy="2238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7ADBC7-EBDA-F0A5-28E9-C5184AE80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4185818"/>
            <a:ext cx="4725459" cy="22417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91EE2D-FEF8-194D-2DB8-6B353AE11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343" y="4185818"/>
            <a:ext cx="4725457" cy="222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1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67ADD-C7BF-83D0-AF10-6F38F728A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7030A0"/>
                </a:solidFill>
                <a:latin typeface="Algerian" panose="04020705040A02060702" pitchFamily="82" charset="0"/>
              </a:rPr>
              <a:t>FUTURE UPDATES: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0B127-022D-9F0B-4759-97DA2A713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75342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dirty="0"/>
              <a:t>Payment Processing</a:t>
            </a:r>
          </a:p>
          <a:p>
            <a:pPr>
              <a:lnSpc>
                <a:spcPct val="150000"/>
              </a:lnSpc>
            </a:pPr>
            <a:r>
              <a:rPr lang="en-IN" dirty="0"/>
              <a:t>Backend connectivity with applications like MySQL</a:t>
            </a:r>
          </a:p>
          <a:p>
            <a:pPr>
              <a:lnSpc>
                <a:spcPct val="150000"/>
              </a:lnSpc>
            </a:pPr>
            <a:r>
              <a:rPr lang="en-IN" dirty="0"/>
              <a:t>Deletion and manipulation of hotel details</a:t>
            </a:r>
          </a:p>
          <a:p>
            <a:pPr>
              <a:lnSpc>
                <a:spcPct val="150000"/>
              </a:lnSpc>
            </a:pPr>
            <a:r>
              <a:rPr lang="en-IN" dirty="0"/>
              <a:t>Chatbot services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pic>
        <p:nvPicPr>
          <p:cNvPr id="1026" name="Picture 2" descr="Goal Target Stock Photos and Pictures - 592,695 Images | Shutterstock">
            <a:extLst>
              <a:ext uri="{FF2B5EF4-FFF2-40B4-BE49-F238E27FC236}">
                <a16:creationId xmlns:a16="http://schemas.microsoft.com/office/drawing/2014/main" id="{63E53580-2E6B-D539-AC94-72F3F9482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0" t="19931" r="12396" b="21557"/>
          <a:stretch/>
        </p:blipFill>
        <p:spPr bwMode="auto">
          <a:xfrm>
            <a:off x="8267700" y="2238374"/>
            <a:ext cx="3086100" cy="259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24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ank You Png For Ppt Pic | Gallery Png">
            <a:extLst>
              <a:ext uri="{FF2B5EF4-FFF2-40B4-BE49-F238E27FC236}">
                <a16:creationId xmlns:a16="http://schemas.microsoft.com/office/drawing/2014/main" id="{7CC804BE-88AE-85B3-17FF-269721DA09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528" y="1253331"/>
            <a:ext cx="719094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099856"/>
      </p:ext>
    </p:extLst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85953-F1BC-8500-962F-B833C7E3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Algerian" panose="04020705040A02060702" pitchFamily="82" charset="0"/>
              </a:rPr>
              <a:t>FEATURES AND ADVANTAGES:</a:t>
            </a:r>
            <a:endParaRPr lang="en-IN" b="1" dirty="0">
              <a:solidFill>
                <a:srgbClr val="7030A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FA3D0-7532-4BA1-47BE-76F1CED47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6500" cy="37267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Menu Management</a:t>
            </a:r>
          </a:p>
          <a:p>
            <a:pPr>
              <a:lnSpc>
                <a:spcPct val="150000"/>
              </a:lnSpc>
            </a:pPr>
            <a:r>
              <a:rPr lang="en-IN" dirty="0"/>
              <a:t>Room Management</a:t>
            </a:r>
          </a:p>
          <a:p>
            <a:pPr>
              <a:lnSpc>
                <a:spcPct val="150000"/>
              </a:lnSpc>
            </a:pPr>
            <a:r>
              <a:rPr lang="en-IN" dirty="0"/>
              <a:t>Customer Feedback</a:t>
            </a:r>
          </a:p>
          <a:p>
            <a:pPr>
              <a:lnSpc>
                <a:spcPct val="150000"/>
              </a:lnSpc>
            </a:pPr>
            <a:r>
              <a:rPr lang="en-IN" dirty="0"/>
              <a:t>Report and Analytics</a:t>
            </a:r>
          </a:p>
        </p:txBody>
      </p:sp>
      <p:pic>
        <p:nvPicPr>
          <p:cNvPr id="4102" name="Picture 6" descr="Online Hotel Booking and Reservation System | BookLogic">
            <a:extLst>
              <a:ext uri="{FF2B5EF4-FFF2-40B4-BE49-F238E27FC236}">
                <a16:creationId xmlns:a16="http://schemas.microsoft.com/office/drawing/2014/main" id="{A4FE96FB-D8D1-A531-FFEC-CE0AE64BD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641" y="1894840"/>
            <a:ext cx="3065479" cy="306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92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AB721-23C7-AFD6-1A3A-4F3D7185B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Algerian" panose="04020705040A02060702" pitchFamily="82" charset="0"/>
              </a:rPr>
              <a:t>FRONT-END DEVELOPMENT</a:t>
            </a:r>
            <a:endParaRPr lang="en-IN" b="1" dirty="0">
              <a:solidFill>
                <a:srgbClr val="7030A0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A9596-F317-3FAD-A8DE-13034ABCD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614362"/>
          </a:xfrm>
        </p:spPr>
        <p:txBody>
          <a:bodyPr>
            <a:normAutofit/>
          </a:bodyPr>
          <a:lstStyle/>
          <a:p>
            <a:pPr algn="ctr"/>
            <a:r>
              <a:rPr lang="en-US" sz="2800" b="0" dirty="0">
                <a:solidFill>
                  <a:srgbClr val="7030A0"/>
                </a:solidFill>
                <a:latin typeface="Algerian" panose="04020705040A02060702" pitchFamily="82" charset="0"/>
              </a:rPr>
              <a:t>USER</a:t>
            </a:r>
            <a:endParaRPr lang="en-IN" sz="2800" b="0" dirty="0">
              <a:solidFill>
                <a:srgbClr val="7030A0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9A10E0-573C-DA4D-2F0F-41D424678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90800"/>
            <a:ext cx="5157787" cy="3684588"/>
          </a:xfrm>
        </p:spPr>
        <p:txBody>
          <a:bodyPr>
            <a:normAutofit/>
          </a:bodyPr>
          <a:lstStyle/>
          <a:p>
            <a:r>
              <a:rPr lang="en-US" sz="2400" dirty="0"/>
              <a:t>Navbar</a:t>
            </a:r>
          </a:p>
          <a:p>
            <a:r>
              <a:rPr lang="en-US" sz="2400" dirty="0"/>
              <a:t>Login Page</a:t>
            </a:r>
          </a:p>
          <a:p>
            <a:r>
              <a:rPr lang="en-US" sz="2400" dirty="0"/>
              <a:t>Hotel Selection</a:t>
            </a:r>
          </a:p>
          <a:p>
            <a:r>
              <a:rPr lang="en-US" sz="2400" dirty="0"/>
              <a:t>Room Availability</a:t>
            </a:r>
          </a:p>
          <a:p>
            <a:r>
              <a:rPr lang="en-US" sz="2400" dirty="0"/>
              <a:t>Room Booking</a:t>
            </a:r>
          </a:p>
          <a:p>
            <a:r>
              <a:rPr lang="en-US" sz="2400" dirty="0"/>
              <a:t>Confirmation &amp; Feedback</a:t>
            </a:r>
          </a:p>
          <a:p>
            <a:endParaRPr lang="en-IN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AAAC28-DBE5-E65C-521A-2B9A1BF967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14362"/>
          </a:xfrm>
        </p:spPr>
        <p:txBody>
          <a:bodyPr>
            <a:normAutofit/>
          </a:bodyPr>
          <a:lstStyle/>
          <a:p>
            <a:pPr algn="ctr"/>
            <a:r>
              <a:rPr lang="en-US" sz="2800" b="0" dirty="0">
                <a:solidFill>
                  <a:srgbClr val="7030A0"/>
                </a:solidFill>
                <a:latin typeface="Algerian" panose="04020705040A02060702" pitchFamily="82" charset="0"/>
              </a:rPr>
              <a:t>ADMIN</a:t>
            </a:r>
            <a:endParaRPr lang="en-IN" sz="2800" b="0" dirty="0">
              <a:solidFill>
                <a:srgbClr val="7030A0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EF3419-C4DF-C502-1B27-3A7524E23A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2921001"/>
            <a:ext cx="5183188" cy="198437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400" dirty="0"/>
              <a:t>Navbar</a:t>
            </a:r>
          </a:p>
          <a:p>
            <a:r>
              <a:rPr lang="en-US" sz="2400" dirty="0"/>
              <a:t>Login Page</a:t>
            </a:r>
          </a:p>
          <a:p>
            <a:r>
              <a:rPr lang="en-US" sz="2400" dirty="0"/>
              <a:t>View Reviews</a:t>
            </a:r>
          </a:p>
          <a:p>
            <a:r>
              <a:rPr lang="en-US" sz="2400" dirty="0"/>
              <a:t>Add or Update Hotel Details</a:t>
            </a:r>
          </a:p>
        </p:txBody>
      </p:sp>
      <p:pic>
        <p:nvPicPr>
          <p:cNvPr id="5122" name="Picture 2" descr="Resources for Beginners Front-end Developers">
            <a:extLst>
              <a:ext uri="{FF2B5EF4-FFF2-40B4-BE49-F238E27FC236}">
                <a16:creationId xmlns:a16="http://schemas.microsoft.com/office/drawing/2014/main" id="{3E486333-6D1D-E2CF-EFF5-25CF11D8E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0" b="12684"/>
          <a:stretch/>
        </p:blipFill>
        <p:spPr bwMode="auto">
          <a:xfrm>
            <a:off x="4270518" y="4673007"/>
            <a:ext cx="5363848" cy="216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Why I use React JS. Being new to the world of JavaScript… | by Lina Yee |  DataDrivenInvestor">
            <a:extLst>
              <a:ext uri="{FF2B5EF4-FFF2-40B4-BE49-F238E27FC236}">
                <a16:creationId xmlns:a16="http://schemas.microsoft.com/office/drawing/2014/main" id="{46A8B22D-6354-340B-FDEB-00018700B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019" y="4852089"/>
            <a:ext cx="2807981" cy="198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98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B7386-FDAD-77F6-DD9F-57D2F2E5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Algerian" panose="04020705040A02060702" pitchFamily="82" charset="0"/>
              </a:rPr>
              <a:t>REQUIREMENTS</a:t>
            </a:r>
            <a:endParaRPr lang="en-IN" b="1" dirty="0">
              <a:solidFill>
                <a:srgbClr val="7030A0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05705-9DEE-9796-EC72-BBAB6C567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90688"/>
            <a:ext cx="5157787" cy="533400"/>
          </a:xfrm>
        </p:spPr>
        <p:txBody>
          <a:bodyPr>
            <a:normAutofit/>
          </a:bodyPr>
          <a:lstStyle/>
          <a:p>
            <a:pPr algn="ctr"/>
            <a:r>
              <a:rPr lang="en-US" sz="2800" b="0" dirty="0">
                <a:solidFill>
                  <a:srgbClr val="7030A0"/>
                </a:solidFill>
                <a:latin typeface="Algerian" panose="04020705040A02060702" pitchFamily="82" charset="0"/>
              </a:rPr>
              <a:t>HARDWARE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577BF9-1AA4-F43D-4917-B8B169A09D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Processor: i5 or More</a:t>
            </a:r>
          </a:p>
          <a:p>
            <a:r>
              <a:rPr lang="en-US" dirty="0"/>
              <a:t>RAM: 8GB or More</a:t>
            </a:r>
          </a:p>
          <a:p>
            <a:r>
              <a:rPr lang="en-US" dirty="0"/>
              <a:t>Storage: 10GB or more</a:t>
            </a:r>
          </a:p>
          <a:p>
            <a:r>
              <a:rPr lang="en-US" dirty="0"/>
              <a:t>Internet connection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11B85D-40B9-E60C-46FA-5FD9371391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690688"/>
            <a:ext cx="5183188" cy="533401"/>
          </a:xfrm>
        </p:spPr>
        <p:txBody>
          <a:bodyPr>
            <a:normAutofit/>
          </a:bodyPr>
          <a:lstStyle/>
          <a:p>
            <a:pPr algn="ctr"/>
            <a:r>
              <a:rPr lang="en-US" sz="2800" b="0" dirty="0">
                <a:solidFill>
                  <a:srgbClr val="7030A0"/>
                </a:solidFill>
                <a:latin typeface="Algerian" panose="04020705040A02060702" pitchFamily="82" charset="0"/>
              </a:rPr>
              <a:t>SOFTWARE</a:t>
            </a:r>
            <a:endParaRPr lang="en-IN" b="0" dirty="0">
              <a:solidFill>
                <a:srgbClr val="7030A0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73C30F-23DF-82A6-C173-D3B7AFE6ED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505075"/>
            <a:ext cx="5259388" cy="3684588"/>
          </a:xfrm>
        </p:spPr>
        <p:txBody>
          <a:bodyPr/>
          <a:lstStyle/>
          <a:p>
            <a:r>
              <a:rPr lang="en-US" dirty="0"/>
              <a:t>Node.js: v14 or more</a:t>
            </a:r>
          </a:p>
          <a:p>
            <a:r>
              <a:rPr lang="en-US" dirty="0"/>
              <a:t>Web Browser: Chrome(Preferred)</a:t>
            </a:r>
          </a:p>
          <a:p>
            <a:r>
              <a:rPr lang="en-US" dirty="0"/>
              <a:t>Code Editor (VSCode, etc. 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dirty="0">
                <a:solidFill>
                  <a:srgbClr val="7030A0"/>
                </a:solidFill>
              </a:rPr>
              <a:t>Additional Packages:</a:t>
            </a:r>
          </a:p>
          <a:p>
            <a:r>
              <a:rPr lang="en-IN" dirty="0"/>
              <a:t>React, Component</a:t>
            </a:r>
          </a:p>
          <a:p>
            <a:r>
              <a:rPr lang="en-IN" dirty="0"/>
              <a:t>React-router-</a:t>
            </a:r>
            <a:r>
              <a:rPr lang="en-IN" dirty="0" err="1"/>
              <a:t>dom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869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923F6-DDCB-9F79-F49A-EA4287DEA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" y="22604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Algerian" panose="04020705040A02060702" pitchFamily="82" charset="0"/>
              </a:rPr>
              <a:t>HMS APPROACH</a:t>
            </a:r>
            <a:endParaRPr lang="en-IN" b="1" dirty="0">
              <a:solidFill>
                <a:srgbClr val="7030A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8F94B-027B-0BFD-71E6-24F89758A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24" name="Rectangle: Beveled 23">
            <a:extLst>
              <a:ext uri="{FF2B5EF4-FFF2-40B4-BE49-F238E27FC236}">
                <a16:creationId xmlns:a16="http://schemas.microsoft.com/office/drawing/2014/main" id="{20C50227-0D66-9D0D-0692-B333A6DA6462}"/>
              </a:ext>
            </a:extLst>
          </p:cNvPr>
          <p:cNvSpPr/>
          <p:nvPr/>
        </p:nvSpPr>
        <p:spPr>
          <a:xfrm>
            <a:off x="5332857" y="3586306"/>
            <a:ext cx="1545336" cy="1042416"/>
          </a:xfrm>
          <a:prstGeom prst="bevel">
            <a:avLst/>
          </a:prstGeom>
          <a:solidFill>
            <a:schemeClr val="bg2">
              <a:lumMod val="25000"/>
            </a:schemeClr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Bahnschrift SemiBold Condensed" panose="020B0502040204020203" pitchFamily="34" charset="0"/>
              </a:rPr>
              <a:t>HMS STORE</a:t>
            </a:r>
            <a:endParaRPr lang="en-IN" dirty="0">
              <a:latin typeface="Bahnschrift SemiBold Condensed" panose="020B0502040204020203" pitchFamily="34" charset="0"/>
            </a:endParaRPr>
          </a:p>
        </p:txBody>
      </p:sp>
      <p:sp>
        <p:nvSpPr>
          <p:cNvPr id="25" name="Rectangle: Single Corner Rounded 24">
            <a:extLst>
              <a:ext uri="{FF2B5EF4-FFF2-40B4-BE49-F238E27FC236}">
                <a16:creationId xmlns:a16="http://schemas.microsoft.com/office/drawing/2014/main" id="{B8481DDE-2591-DE0F-A9C9-708B7ED87470}"/>
              </a:ext>
            </a:extLst>
          </p:cNvPr>
          <p:cNvSpPr/>
          <p:nvPr/>
        </p:nvSpPr>
        <p:spPr>
          <a:xfrm>
            <a:off x="2248281" y="2842260"/>
            <a:ext cx="1865376" cy="914400"/>
          </a:xfrm>
          <a:prstGeom prst="round1Rect">
            <a:avLst/>
          </a:prstGeom>
          <a:solidFill>
            <a:schemeClr val="bg2">
              <a:lumMod val="50000"/>
            </a:schemeClr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LoginPage.js</a:t>
            </a: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1822BB8A-1C79-B11D-0623-4DB4D3DB2A80}"/>
              </a:ext>
            </a:extLst>
          </p:cNvPr>
          <p:cNvSpPr/>
          <p:nvPr/>
        </p:nvSpPr>
        <p:spPr>
          <a:xfrm>
            <a:off x="5172837" y="1557481"/>
            <a:ext cx="1865376" cy="914400"/>
          </a:xfrm>
          <a:prstGeom prst="round1Rect">
            <a:avLst/>
          </a:prstGeom>
          <a:solidFill>
            <a:schemeClr val="bg2">
              <a:lumMod val="50000"/>
            </a:schemeClr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HotelListing.js</a:t>
            </a:r>
            <a:endParaRPr lang="en-IN" dirty="0"/>
          </a:p>
        </p:txBody>
      </p:sp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6C9FA64A-A539-4EF0-E570-57A97D1BA9E8}"/>
              </a:ext>
            </a:extLst>
          </p:cNvPr>
          <p:cNvSpPr/>
          <p:nvPr/>
        </p:nvSpPr>
        <p:spPr>
          <a:xfrm>
            <a:off x="2181861" y="5369767"/>
            <a:ext cx="2507064" cy="914400"/>
          </a:xfrm>
          <a:prstGeom prst="round1Rect">
            <a:avLst/>
          </a:prstGeom>
          <a:solidFill>
            <a:schemeClr val="bg2">
              <a:lumMod val="50000"/>
            </a:schemeClr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BookingConformation.js</a:t>
            </a:r>
            <a:endParaRPr lang="en-IN" dirty="0"/>
          </a:p>
        </p:txBody>
      </p:sp>
      <p:sp>
        <p:nvSpPr>
          <p:cNvPr id="28" name="Rectangle: Single Corner Rounded 27">
            <a:extLst>
              <a:ext uri="{FF2B5EF4-FFF2-40B4-BE49-F238E27FC236}">
                <a16:creationId xmlns:a16="http://schemas.microsoft.com/office/drawing/2014/main" id="{52464D59-A2F2-D491-273C-115A0F6DD443}"/>
              </a:ext>
            </a:extLst>
          </p:cNvPr>
          <p:cNvSpPr/>
          <p:nvPr/>
        </p:nvSpPr>
        <p:spPr>
          <a:xfrm>
            <a:off x="8097393" y="2842260"/>
            <a:ext cx="1865376" cy="914400"/>
          </a:xfrm>
          <a:prstGeom prst="round1Rect">
            <a:avLst/>
          </a:prstGeom>
          <a:solidFill>
            <a:schemeClr val="bg2">
              <a:lumMod val="50000"/>
            </a:schemeClr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BookingForm.js</a:t>
            </a:r>
            <a:endParaRPr lang="en-IN" dirty="0"/>
          </a:p>
        </p:txBody>
      </p:sp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BC545134-6296-3BBF-E6F1-20D994B83A2A}"/>
              </a:ext>
            </a:extLst>
          </p:cNvPr>
          <p:cNvSpPr/>
          <p:nvPr/>
        </p:nvSpPr>
        <p:spPr>
          <a:xfrm>
            <a:off x="7782279" y="5369767"/>
            <a:ext cx="2008785" cy="914400"/>
          </a:xfrm>
          <a:prstGeom prst="round1Rect">
            <a:avLst/>
          </a:prstGeom>
          <a:solidFill>
            <a:schemeClr val="bg2">
              <a:lumMod val="50000"/>
            </a:schemeClr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RoomAvailability.js</a:t>
            </a:r>
            <a:endParaRPr lang="en-IN" dirty="0"/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A96F5103-721D-D8E5-660A-810793D2B286}"/>
              </a:ext>
            </a:extLst>
          </p:cNvPr>
          <p:cNvSpPr/>
          <p:nvPr/>
        </p:nvSpPr>
        <p:spPr>
          <a:xfrm>
            <a:off x="5863209" y="2539889"/>
            <a:ext cx="484632" cy="978408"/>
          </a:xfrm>
          <a:prstGeom prst="upArrow">
            <a:avLst>
              <a:gd name="adj1" fmla="val 23585"/>
              <a:gd name="adj2" fmla="val 11981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F958D813-4EAC-A082-3A32-C59BDACB9951}"/>
              </a:ext>
            </a:extLst>
          </p:cNvPr>
          <p:cNvSpPr/>
          <p:nvPr/>
        </p:nvSpPr>
        <p:spPr>
          <a:xfrm rot="17154869">
            <a:off x="4474632" y="2977813"/>
            <a:ext cx="484632" cy="978408"/>
          </a:xfrm>
          <a:prstGeom prst="upArrow">
            <a:avLst>
              <a:gd name="adj1" fmla="val 23585"/>
              <a:gd name="adj2" fmla="val 11981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32" name="Arrow: Up 31">
            <a:extLst>
              <a:ext uri="{FF2B5EF4-FFF2-40B4-BE49-F238E27FC236}">
                <a16:creationId xmlns:a16="http://schemas.microsoft.com/office/drawing/2014/main" id="{A129750B-5F86-6ABE-CE86-DB0B5684E956}"/>
              </a:ext>
            </a:extLst>
          </p:cNvPr>
          <p:cNvSpPr/>
          <p:nvPr/>
        </p:nvSpPr>
        <p:spPr>
          <a:xfrm rot="8184973">
            <a:off x="7037333" y="4437307"/>
            <a:ext cx="484632" cy="978408"/>
          </a:xfrm>
          <a:prstGeom prst="upArrow">
            <a:avLst>
              <a:gd name="adj1" fmla="val 23585"/>
              <a:gd name="adj2" fmla="val 11981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33" name="Arrow: Up 32">
            <a:extLst>
              <a:ext uri="{FF2B5EF4-FFF2-40B4-BE49-F238E27FC236}">
                <a16:creationId xmlns:a16="http://schemas.microsoft.com/office/drawing/2014/main" id="{49949B7F-071E-ABCA-F1EB-FCA0B47386FA}"/>
              </a:ext>
            </a:extLst>
          </p:cNvPr>
          <p:cNvSpPr/>
          <p:nvPr/>
        </p:nvSpPr>
        <p:spPr>
          <a:xfrm rot="3475511">
            <a:off x="7245477" y="3029093"/>
            <a:ext cx="484632" cy="978408"/>
          </a:xfrm>
          <a:prstGeom prst="upArrow">
            <a:avLst>
              <a:gd name="adj1" fmla="val 23585"/>
              <a:gd name="adj2" fmla="val 11981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1EFB2D32-5EDC-0D98-039A-3C1F7E63BD2A}"/>
              </a:ext>
            </a:extLst>
          </p:cNvPr>
          <p:cNvSpPr/>
          <p:nvPr/>
        </p:nvSpPr>
        <p:spPr>
          <a:xfrm rot="13125596">
            <a:off x="4674565" y="4425553"/>
            <a:ext cx="484632" cy="978408"/>
          </a:xfrm>
          <a:prstGeom prst="upArrow">
            <a:avLst>
              <a:gd name="adj1" fmla="val 23585"/>
              <a:gd name="adj2" fmla="val 11981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936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83BF-86E8-D227-995A-9C3B7086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Algerian" panose="04020705040A02060702" pitchFamily="82" charset="0"/>
              </a:rPr>
              <a:t>OTHER Files</a:t>
            </a:r>
            <a:endParaRPr lang="en-IN" b="1" dirty="0">
              <a:solidFill>
                <a:srgbClr val="7030A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0644E-9521-6EEC-17C6-05EDCA4B1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Review.js</a:t>
            </a:r>
          </a:p>
          <a:p>
            <a:pPr>
              <a:lnSpc>
                <a:spcPct val="150000"/>
              </a:lnSpc>
            </a:pPr>
            <a:r>
              <a:rPr lang="en-US" dirty="0"/>
              <a:t>Navbar.js</a:t>
            </a:r>
          </a:p>
          <a:p>
            <a:pPr>
              <a:lnSpc>
                <a:spcPct val="150000"/>
              </a:lnSpc>
            </a:pPr>
            <a:r>
              <a:rPr lang="en-US" dirty="0"/>
              <a:t>Contact.js</a:t>
            </a:r>
          </a:p>
          <a:p>
            <a:pPr>
              <a:lnSpc>
                <a:spcPct val="150000"/>
              </a:lnSpc>
            </a:pPr>
            <a:r>
              <a:rPr lang="en-US" dirty="0"/>
              <a:t>About.js</a:t>
            </a:r>
          </a:p>
          <a:p>
            <a:pPr>
              <a:lnSpc>
                <a:spcPct val="150000"/>
              </a:lnSpc>
            </a:pPr>
            <a:r>
              <a:rPr lang="en-US" dirty="0"/>
              <a:t>Homepage.js</a:t>
            </a:r>
          </a:p>
        </p:txBody>
      </p:sp>
      <p:pic>
        <p:nvPicPr>
          <p:cNvPr id="6146" name="Picture 2" descr="Hotel Management Vectors &amp; Illustrations for Free Download">
            <a:extLst>
              <a:ext uri="{FF2B5EF4-FFF2-40B4-BE49-F238E27FC236}">
                <a16:creationId xmlns:a16="http://schemas.microsoft.com/office/drawing/2014/main" id="{5E416A51-42E8-CBBD-C3B1-80A20294F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457" y="1603008"/>
            <a:ext cx="7170103" cy="477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33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C380-977A-1B8A-A423-B605880C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Algerian" panose="04020705040A02060702" pitchFamily="82" charset="0"/>
              </a:rPr>
              <a:t>COMPONENTS USED:</a:t>
            </a:r>
            <a:endParaRPr lang="en-IN" dirty="0">
              <a:solidFill>
                <a:srgbClr val="7030A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E21D2-34E1-6583-40C2-40A262499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4823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b="1" dirty="0">
                <a:solidFill>
                  <a:srgbClr val="7030A0"/>
                </a:solidFill>
              </a:rPr>
              <a:t>App.js: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Router: </a:t>
            </a:r>
            <a:r>
              <a:rPr lang="en-US" sz="1600" dirty="0"/>
              <a:t>A </a:t>
            </a:r>
            <a:r>
              <a:rPr lang="en-US" sz="1600" b="1" dirty="0"/>
              <a:t>router</a:t>
            </a:r>
            <a:r>
              <a:rPr lang="en-US" sz="1600" dirty="0"/>
              <a:t> is a component that determines which components should be rendered based on the current URL.</a:t>
            </a:r>
            <a:endParaRPr lang="en-I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IN" sz="2400" b="1" dirty="0">
                <a:solidFill>
                  <a:srgbClr val="7030A0"/>
                </a:solidFill>
              </a:rPr>
              <a:t>Routes:</a:t>
            </a:r>
            <a:r>
              <a:rPr lang="en-IN" sz="2400" dirty="0"/>
              <a:t> </a:t>
            </a:r>
            <a:r>
              <a:rPr lang="en-US" sz="1600" b="1" dirty="0"/>
              <a:t>Routes</a:t>
            </a:r>
            <a:r>
              <a:rPr lang="en-US" sz="1600" dirty="0"/>
              <a:t> define the mapping between the URL paths and the components that should be rendered when a user visits a particular path.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Available In: </a:t>
            </a:r>
            <a:r>
              <a:rPr lang="en-US" sz="1600" b="1" dirty="0"/>
              <a:t>react-router-</a:t>
            </a:r>
            <a:r>
              <a:rPr lang="en-US" sz="1600" b="1" dirty="0" err="1"/>
              <a:t>dom</a:t>
            </a:r>
            <a:endParaRPr lang="en-US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32635-A3CC-308B-C931-69F0EB85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333" y="1690688"/>
            <a:ext cx="6491159" cy="496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3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C380-977A-1B8A-A423-B605880C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42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Algerian" panose="04020705040A02060702" pitchFamily="82" charset="0"/>
              </a:rPr>
              <a:t>COMPONENTS USED:</a:t>
            </a:r>
            <a:endParaRPr lang="en-IN" dirty="0">
              <a:solidFill>
                <a:srgbClr val="7030A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E21D2-34E1-6583-40C2-40A262499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0154"/>
            <a:ext cx="4374823" cy="52622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2. LoginSelection.js: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Styles: </a:t>
            </a:r>
            <a:r>
              <a:rPr lang="en-US" sz="1600" dirty="0"/>
              <a:t>Uses the styles available in </a:t>
            </a:r>
            <a:r>
              <a:rPr lang="en-US" sz="1600" b="1" dirty="0"/>
              <a:t>LoginSelection.css</a:t>
            </a:r>
            <a:r>
              <a:rPr lang="en-US" sz="1600" dirty="0"/>
              <a:t> to make the pages look attractive.</a:t>
            </a:r>
            <a:endParaRPr lang="en-I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IN" sz="2400" b="1" dirty="0">
                <a:solidFill>
                  <a:srgbClr val="7030A0"/>
                </a:solidFill>
              </a:rPr>
              <a:t>Work:</a:t>
            </a:r>
            <a:r>
              <a:rPr lang="en-IN" sz="2400" dirty="0"/>
              <a:t> </a:t>
            </a:r>
            <a:r>
              <a:rPr lang="en-US" sz="1700" dirty="0"/>
              <a:t>Offers the user the option to choose their role (e.g., Guest, Admin) to proceed with the application.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Components Rendered: </a:t>
            </a:r>
            <a:r>
              <a:rPr lang="en-US" sz="1600" dirty="0"/>
              <a:t>Navbar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useNavigate</a:t>
            </a:r>
            <a:r>
              <a:rPr lang="en-US" sz="1600" b="1" dirty="0"/>
              <a:t> : </a:t>
            </a:r>
            <a:r>
              <a:rPr lang="en-US" sz="1600" dirty="0"/>
              <a:t>A component that is used to navigate to different pages programmatically.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7030A0"/>
                </a:solidFill>
              </a:rPr>
              <a:t>useState: </a:t>
            </a:r>
            <a:r>
              <a:rPr lang="en-US" sz="1600" dirty="0"/>
              <a:t> A component that is used to maintain the state of the object in a functional component.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24E30-BE0C-9592-26D4-0B0DC1BF2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896" y="1195080"/>
            <a:ext cx="5323927" cy="525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2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1248</Words>
  <Application>Microsoft Office PowerPoint</Application>
  <PresentationFormat>Widescreen</PresentationFormat>
  <Paragraphs>150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Aharoni</vt:lpstr>
      <vt:lpstr>Algerian</vt:lpstr>
      <vt:lpstr>Arial</vt:lpstr>
      <vt:lpstr>Bahnschrift SemiBold Condensed</vt:lpstr>
      <vt:lpstr>Calibri</vt:lpstr>
      <vt:lpstr>Calibri Light</vt:lpstr>
      <vt:lpstr>Office Theme</vt:lpstr>
      <vt:lpstr>23IT301 WEB TECHNOLOGY USING REACT</vt:lpstr>
      <vt:lpstr>PROJECT DESCRIPTION</vt:lpstr>
      <vt:lpstr>FEATURES AND ADVANTAGES:</vt:lpstr>
      <vt:lpstr>FRONT-END DEVELOPMENT</vt:lpstr>
      <vt:lpstr>REQUIREMENTS</vt:lpstr>
      <vt:lpstr>HMS APPROACH</vt:lpstr>
      <vt:lpstr>OTHER Files</vt:lpstr>
      <vt:lpstr>COMPONENTS USED:</vt:lpstr>
      <vt:lpstr>COMPONENTS USED:</vt:lpstr>
      <vt:lpstr>COMPONENTS USED:</vt:lpstr>
      <vt:lpstr>COMPONENTS USED:</vt:lpstr>
      <vt:lpstr>COMPONENTS USED:</vt:lpstr>
      <vt:lpstr>COMPONENTS USED:</vt:lpstr>
      <vt:lpstr>COMPONENTS USED:</vt:lpstr>
      <vt:lpstr>COMPONENTS USED:</vt:lpstr>
      <vt:lpstr>COMPONENTS USED:</vt:lpstr>
      <vt:lpstr>COMPONENTS USED:</vt:lpstr>
      <vt:lpstr>COMPONENTS USED:</vt:lpstr>
      <vt:lpstr>COMPONENTS USED:</vt:lpstr>
      <vt:lpstr>COMPONENTS USED:</vt:lpstr>
      <vt:lpstr>APPLICATION CAPTURES</vt:lpstr>
      <vt:lpstr>APPLICATION CAPTURES</vt:lpstr>
      <vt:lpstr>APPLICATION CAPTURES</vt:lpstr>
      <vt:lpstr>FUTURE UPDATES: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JOSELIN LEO</dc:creator>
  <cp:lastModifiedBy>JOSELIN LEO</cp:lastModifiedBy>
  <cp:revision>7</cp:revision>
  <dcterms:created xsi:type="dcterms:W3CDTF">2024-09-01T17:03:46Z</dcterms:created>
  <dcterms:modified xsi:type="dcterms:W3CDTF">2024-09-10T11:01:59Z</dcterms:modified>
</cp:coreProperties>
</file>